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0" r:id="rId5"/>
    <p:sldId id="261" r:id="rId6"/>
    <p:sldId id="262" r:id="rId7"/>
    <p:sldId id="289" r:id="rId8"/>
    <p:sldId id="263" r:id="rId9"/>
    <p:sldId id="317" r:id="rId10"/>
    <p:sldId id="318" r:id="rId11"/>
    <p:sldId id="319" r:id="rId12"/>
    <p:sldId id="320" r:id="rId13"/>
    <p:sldId id="264" r:id="rId14"/>
    <p:sldId id="266" r:id="rId15"/>
    <p:sldId id="265"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67" r:id="rId29"/>
    <p:sldId id="280" r:id="rId30"/>
    <p:sldId id="281" r:id="rId31"/>
    <p:sldId id="282" r:id="rId32"/>
    <p:sldId id="283" r:id="rId33"/>
    <p:sldId id="284" r:id="rId34"/>
    <p:sldId id="285" r:id="rId35"/>
    <p:sldId id="286" r:id="rId36"/>
    <p:sldId id="287" r:id="rId37"/>
    <p:sldId id="288" r:id="rId38"/>
    <p:sldId id="29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customXml" Target="../customXml/item3.xml"/><Relationship Id="rId44" Type="http://schemas.openxmlformats.org/officeDocument/2006/relationships/customXml" Target="../customXml/item2.xml"/><Relationship Id="rId43" Type="http://schemas.openxmlformats.org/officeDocument/2006/relationships/customXml" Target="../customXml/item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6400" y="607695"/>
            <a:ext cx="10840720" cy="1132205"/>
          </a:xfrm>
          <a:prstGeom prst="rect">
            <a:avLst/>
          </a:prstGeom>
        </p:spPr>
        <p:txBody>
          <a:bodyPr>
            <a:noAutofit/>
          </a:bodyPr>
          <a:p>
            <a:pPr>
              <a:spcAft>
                <a:spcPct val="60000"/>
              </a:spcAft>
            </a:pPr>
            <a:r>
              <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Comparison: Parametric vs. Non-Parametric Models</a:t>
            </a:r>
            <a:endPar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3" name="Table 2"/>
          <p:cNvGraphicFramePr/>
          <p:nvPr/>
        </p:nvGraphicFramePr>
        <p:xfrm>
          <a:off x="667385" y="1362710"/>
          <a:ext cx="10485120" cy="3891280"/>
        </p:xfrm>
        <a:graphic>
          <a:graphicData uri="http://schemas.openxmlformats.org/drawingml/2006/table">
            <a:tbl>
              <a:tblPr/>
              <a:tblGrid>
                <a:gridCol w="3495040"/>
                <a:gridCol w="3495040"/>
                <a:gridCol w="3495040"/>
              </a:tblGrid>
              <a:tr h="563245">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Feature</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Non-Parametric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Number of Parameters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Fixed and finite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Varies with data size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11810">
                <a:tc>
                  <a:txBody>
                    <a:bodyPr/>
                    <a:p>
                      <a:r>
                        <a:rPr sz="1800">
                          <a:latin typeface="Arial" panose="020B0604020202020204" pitchFamily="34" charset="0"/>
                          <a:cs typeface="Arial" panose="020B0604020202020204" pitchFamily="34" charset="0"/>
                        </a:rPr>
                        <a:t>Flexibility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Limited by functional form</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Highly flexible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Training Speed</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Fast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Slower for large datasets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Data Requirements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Works well with small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Requires more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Interpretability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Easier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Harder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Example Algorithms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Linear Regression, Naive Bayes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Decision Trees, k-NN</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0400" y="284480"/>
            <a:ext cx="9888855" cy="3672205"/>
          </a:xfrm>
          <a:prstGeom prst="rect">
            <a:avLst/>
          </a:prstGeom>
        </p:spPr>
        <p:txBody>
          <a:bodyPr wrap="square">
            <a:noAutofit/>
          </a:bodyPr>
          <a:p>
            <a:pPr>
              <a:spcAft>
                <a:spcPct val="60000"/>
              </a:spcAft>
            </a:pPr>
            <a:r>
              <a:rPr sz="3200" b="1"/>
              <a:t> Conclusion</a:t>
            </a:r>
            <a:endParaRPr sz="3200" b="1"/>
          </a:p>
          <a:p>
            <a:r>
              <a:rPr sz="2400"/>
              <a:t>Choosing between parametric and non-parametric models depends on the specific use case:</a:t>
            </a:r>
            <a:endParaRPr sz="2400"/>
          </a:p>
          <a:p>
            <a:pPr lvl="1">
              <a:buFont typeface="Arial" panose="020B0604020202020204"/>
              <a:buChar char="•"/>
            </a:pPr>
            <a:endParaRPr sz="2400"/>
          </a:p>
          <a:p>
            <a:pPr lvl="1">
              <a:buFont typeface="Arial" panose="020B0604020202020204"/>
              <a:buChar char="•"/>
            </a:pPr>
            <a:r>
              <a:rPr sz="2400"/>
              <a:t>Parametric Models: Preferred for simpler, faster tasks where interpretability matters and data is limited.</a:t>
            </a:r>
            <a:endParaRPr sz="2400"/>
          </a:p>
          <a:p>
            <a:pPr lvl="1">
              <a:buFont typeface="Arial" panose="020B0604020202020204"/>
              <a:buChar char="•"/>
            </a:pPr>
            <a:endParaRPr sz="2400"/>
          </a:p>
          <a:p>
            <a:pPr lvl="1">
              <a:buFont typeface="Arial" panose="020B0604020202020204"/>
              <a:buChar char="•"/>
            </a:pPr>
            <a:r>
              <a:rPr sz="2400"/>
              <a:t>Non-Parametric Models: Ideal for complex problems where capturing intricate patterns is crucial, even at the cost of computational efficiency.</a:t>
            </a:r>
            <a:endParaRPr sz="2400"/>
          </a:p>
          <a:p>
            <a:pPr lvl="1">
              <a:buFont typeface="Arial" panose="020B0604020202020204"/>
              <a:buChar char="•"/>
            </a:pPr>
            <a:endParaRPr sz="2400"/>
          </a:p>
          <a:p>
            <a:r>
              <a:rPr sz="2400"/>
              <a:t>Balancing model complexity and data availability is key to successful machine learning applications.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6095999" y="3428999"/>
            <a:ext cx="4747591" cy="4747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74"/>
                <a:lumOff val="2876"/>
                <a:alphaOff val="0"/>
              </a:schemeClr>
            </a:fillRef>
            <a:effectRef idx="3">
              <a:schemeClr val="accent2">
                <a:hueOff val="-485121"/>
                <a:satOff val="-27974"/>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50"/>
                <a:lumOff val="5752"/>
                <a:alphaOff val="0"/>
              </a:schemeClr>
            </a:fillRef>
            <a:effectRef idx="3">
              <a:schemeClr val="accent2">
                <a:hueOff val="-970242"/>
                <a:satOff val="-55950"/>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6"/>
                <a:lumOff val="8628"/>
                <a:alphaOff val="0"/>
              </a:schemeClr>
            </a:fillRef>
            <a:effectRef idx="3">
              <a:schemeClr val="accent2">
                <a:hueOff val="-1455363"/>
                <a:satOff val="-83926"/>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76" y="347869"/>
            <a:ext cx="6003695" cy="4422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4063430" y="162947"/>
            <a:ext cx="6236412" cy="5078313"/>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is the relationship between features and the label.</a:t>
            </a:r>
            <a:endParaRPr lang="en-US"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An ML model is a mathematical model that generates predictions by finding patterns in your data.</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ML Models generate predictions using the patterns extracted from the input data.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represents what was learned by a machine learning algorithm.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1108" y="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117465" y="5864225"/>
            <a:ext cx="6974840" cy="645160"/>
          </a:xfrm>
          <a:prstGeom prst="rect">
            <a:avLst/>
          </a:prstGeom>
          <a:noFill/>
        </p:spPr>
        <p:txBody>
          <a:bodyPr wrap="square" rtlCol="0" anchor="t">
            <a:spAutoFit/>
          </a:bodyPr>
          <a:p>
            <a:r>
              <a:rPr lang="en-US" altLang="en-US"/>
              <a:t>https://medium.com/analytics-vidhya/parametric-and-nonparametric-models-in-machine-learning-a9f63999e233</a:t>
            </a:r>
            <a:endParaRPr lang="en-US"/>
          </a:p>
        </p:txBody>
      </p:sp>
      <p:sp>
        <p:nvSpPr>
          <p:cNvPr id="5" name="Text Box 4"/>
          <p:cNvSpPr txBox="1"/>
          <p:nvPr/>
        </p:nvSpPr>
        <p:spPr>
          <a:xfrm>
            <a:off x="367665" y="86995"/>
            <a:ext cx="10985500" cy="583565"/>
          </a:xfrm>
          <a:prstGeom prst="rect">
            <a:avLst/>
          </a:prstGeom>
        </p:spPr>
        <p:txBody>
          <a:bodyPr wrap="square">
            <a:spAutoFit/>
          </a:bodyPr>
          <a:p>
            <a:r>
              <a:rPr sz="1600">
                <a:latin typeface="Arial" panose="020B0604020202020204" pitchFamily="34" charset="0"/>
                <a:cs typeface="Arial" panose="020B0604020202020204" pitchFamily="34" charset="0"/>
              </a:rPr>
              <a:t>In machine learning, models are broadly classified into parametric and non-parametric models based on how they learn and generalize from data.</a:t>
            </a:r>
            <a:endParaRPr sz="1600">
              <a:latin typeface="Arial" panose="020B0604020202020204" pitchFamily="34" charset="0"/>
              <a:cs typeface="Arial" panose="020B0604020202020204" pitchFamily="34" charset="0"/>
            </a:endParaRPr>
          </a:p>
        </p:txBody>
      </p:sp>
      <p:sp>
        <p:nvSpPr>
          <p:cNvPr id="6" name="Text Box 5"/>
          <p:cNvSpPr txBox="1"/>
          <p:nvPr/>
        </p:nvSpPr>
        <p:spPr>
          <a:xfrm>
            <a:off x="367665" y="670560"/>
            <a:ext cx="5017135" cy="5758815"/>
          </a:xfrm>
          <a:prstGeom prst="rect">
            <a:avLst/>
          </a:prstGeom>
        </p:spPr>
        <p:txBody>
          <a:bodyPr wrap="square">
            <a:spAutoFit/>
          </a:bodyPr>
          <a:p>
            <a:pPr>
              <a:spcAft>
                <a:spcPct val="60000"/>
              </a:spcAft>
            </a:pPr>
            <a:r>
              <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Parametric Models</a:t>
            </a:r>
            <a:endPar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sz="1600"/>
              <a:t>Parametric models are characterized by a fixed number of parameters. These models make assumptions about the data's distribution and structure. Once trained, they summarize the data using a predefined mathematical form.</a:t>
            </a:r>
            <a:endParaRPr sz="1600"/>
          </a:p>
          <a:p>
            <a:pPr>
              <a:spcAft>
                <a:spcPct val="60000"/>
              </a:spcAft>
            </a:pPr>
            <a:r>
              <a:rPr sz="2200" b="1"/>
              <a:t>Key Characteristics:</a:t>
            </a:r>
            <a:endParaRPr sz="2200" b="1"/>
          </a:p>
          <a:p>
            <a:pPr>
              <a:buFont typeface="Arial" panose="020B0604020202020204"/>
              <a:buChar char="•"/>
            </a:pPr>
            <a:r>
              <a:rPr sz="1600"/>
              <a:t>Fixed number of parameters.</a:t>
            </a:r>
            <a:endParaRPr sz="1600"/>
          </a:p>
          <a:p>
            <a:pPr>
              <a:buFont typeface="Arial" panose="020B0604020202020204"/>
              <a:buChar char="•"/>
            </a:pPr>
            <a:r>
              <a:rPr sz="1600"/>
              <a:t>Requires fewer data points to train.</a:t>
            </a:r>
            <a:endParaRPr sz="1600"/>
          </a:p>
          <a:p>
            <a:pPr>
              <a:buFont typeface="Arial" panose="020B0604020202020204"/>
              <a:buChar char="•"/>
            </a:pPr>
            <a:r>
              <a:rPr sz="1600"/>
              <a:t>Faster to train and predict.</a:t>
            </a:r>
            <a:endParaRPr sz="1600"/>
          </a:p>
          <a:p>
            <a:pPr>
              <a:buFont typeface="Arial" panose="020B0604020202020204"/>
              <a:buChar char="•"/>
            </a:pPr>
            <a:r>
              <a:rPr sz="1600"/>
              <a:t>Strong assumptions about data distribution.</a:t>
            </a:r>
            <a:endParaRPr sz="1600"/>
          </a:p>
          <a:p>
            <a:pPr>
              <a:spcAft>
                <a:spcPct val="60000"/>
              </a:spcAft>
            </a:pPr>
            <a:r>
              <a:rPr sz="2200" b="1"/>
              <a:t>Examples of Parametric Models:</a:t>
            </a:r>
            <a:endParaRPr sz="2200" b="1"/>
          </a:p>
          <a:p>
            <a:pPr>
              <a:buAutoNum type="arabicPeriod"/>
            </a:pPr>
            <a:r>
              <a:rPr sz="1600"/>
              <a:t>Linear Regression</a:t>
            </a:r>
            <a:endParaRPr sz="1600"/>
          </a:p>
          <a:p>
            <a:pPr lvl="1">
              <a:buFont typeface="Arial" panose="020B0604020202020204"/>
              <a:buChar char="◦"/>
            </a:pPr>
            <a:r>
              <a:rPr sz="1600"/>
              <a:t>Equation: </a:t>
            </a:r>
            <a:endParaRPr sz="1600"/>
          </a:p>
          <a:p>
            <a:pPr>
              <a:buAutoNum type="arabicPeriod"/>
            </a:pPr>
            <a:r>
              <a:rPr sz="1600"/>
              <a:t>Logistic Regression</a:t>
            </a:r>
            <a:endParaRPr sz="1600"/>
          </a:p>
          <a:p>
            <a:pPr lvl="1">
              <a:buFont typeface="Arial" panose="020B0604020202020204"/>
              <a:buChar char="◦"/>
            </a:pPr>
            <a:r>
              <a:rPr sz="1600"/>
              <a:t>Equation: </a:t>
            </a:r>
            <a:endParaRPr sz="1600"/>
          </a:p>
          <a:p>
            <a:pPr>
              <a:buAutoNum type="arabicPeriod"/>
            </a:pPr>
            <a:r>
              <a:rPr sz="1600"/>
              <a:t>Naive Bayes Classifier</a:t>
            </a:r>
            <a:endParaRPr sz="1600"/>
          </a:p>
          <a:p>
            <a:pPr>
              <a:buAutoNum type="arabicPeriod"/>
            </a:pPr>
            <a:r>
              <a:rPr sz="1600"/>
              <a:t>Support Vector Machines (with linear kernel)</a:t>
            </a:r>
            <a:endParaRPr sz="1600"/>
          </a:p>
          <a:p>
            <a:pPr>
              <a:buAutoNum type="arabicPeriod"/>
            </a:pPr>
            <a:r>
              <a:rPr sz="1600"/>
              <a:t>Artificial Neural Networks (with fixed architecture)</a:t>
            </a:r>
            <a:endParaRPr sz="1600"/>
          </a:p>
        </p:txBody>
      </p:sp>
      <p:sp>
        <p:nvSpPr>
          <p:cNvPr id="7" name="Text Box 6"/>
          <p:cNvSpPr txBox="1"/>
          <p:nvPr/>
        </p:nvSpPr>
        <p:spPr>
          <a:xfrm>
            <a:off x="5824855" y="403225"/>
            <a:ext cx="6031230" cy="5567045"/>
          </a:xfrm>
          <a:prstGeom prst="rect">
            <a:avLst/>
          </a:prstGeom>
        </p:spPr>
        <p:txBody>
          <a:bodyPr wrap="square">
            <a:spAutoFit/>
          </a:bodyPr>
          <a:p>
            <a:pPr>
              <a:spcAft>
                <a:spcPct val="60000"/>
              </a:spcAft>
            </a:pPr>
            <a:r>
              <a:rPr sz="2200" b="1"/>
              <a:t>Use Cases of Parametric Models:</a:t>
            </a:r>
            <a:endParaRPr sz="2200" b="1"/>
          </a:p>
          <a:p>
            <a:pPr>
              <a:buFont typeface="Arial" panose="020B0604020202020204"/>
              <a:buChar char="•"/>
            </a:pPr>
            <a:r>
              <a:rPr sz="1600"/>
              <a:t>Linear Regression: Predicting house prices based on square footage.</a:t>
            </a:r>
            <a:endParaRPr sz="1600"/>
          </a:p>
          <a:p>
            <a:pPr>
              <a:buFont typeface="Arial" panose="020B0604020202020204"/>
              <a:buChar char="•"/>
            </a:pPr>
            <a:r>
              <a:rPr sz="1600"/>
              <a:t>Logistic Regression: Classifying whether an email is spam or not.</a:t>
            </a:r>
            <a:endParaRPr sz="1600"/>
          </a:p>
          <a:p>
            <a:pPr>
              <a:buFont typeface="Arial" panose="020B0604020202020204"/>
              <a:buChar char="•"/>
            </a:pPr>
            <a:r>
              <a:rPr sz="1600"/>
              <a:t>Naive Bayes: Sentiment analysis and document classification.</a:t>
            </a:r>
            <a:endParaRPr sz="1600"/>
          </a:p>
          <a:p>
            <a:pPr>
              <a:spcAft>
                <a:spcPct val="60000"/>
              </a:spcAft>
            </a:pPr>
            <a:r>
              <a:rPr sz="2200" b="1"/>
              <a:t>Advantages of Parametric Models:</a:t>
            </a:r>
            <a:endParaRPr sz="2200" b="1"/>
          </a:p>
          <a:p>
            <a:pPr>
              <a:buFont typeface="Arial" panose="020B0604020202020204"/>
              <a:buChar char="•"/>
            </a:pPr>
            <a:r>
              <a:rPr sz="1600"/>
              <a:t>Computationally efficient.</a:t>
            </a:r>
            <a:endParaRPr sz="1600"/>
          </a:p>
          <a:p>
            <a:pPr>
              <a:buFont typeface="Arial" panose="020B0604020202020204"/>
              <a:buChar char="•"/>
            </a:pPr>
            <a:r>
              <a:rPr sz="1600"/>
              <a:t>Easier to interpret and understand.</a:t>
            </a:r>
            <a:endParaRPr sz="1600"/>
          </a:p>
          <a:p>
            <a:pPr>
              <a:buFont typeface="Arial" panose="020B0604020202020204"/>
              <a:buChar char="•"/>
            </a:pPr>
            <a:r>
              <a:rPr sz="1600"/>
              <a:t>Requires less data to train.</a:t>
            </a:r>
            <a:endParaRPr sz="1600"/>
          </a:p>
          <a:p>
            <a:pPr>
              <a:spcAft>
                <a:spcPct val="60000"/>
              </a:spcAft>
            </a:pPr>
            <a:r>
              <a:rPr sz="2200" b="1"/>
              <a:t>Disadvantages of Parametric Models:</a:t>
            </a:r>
            <a:endParaRPr sz="2200" b="1"/>
          </a:p>
          <a:p>
            <a:pPr>
              <a:buFont typeface="Arial" panose="020B0604020202020204"/>
              <a:buChar char="•"/>
            </a:pPr>
            <a:r>
              <a:rPr sz="1600"/>
              <a:t>Limited flexibility due to fixed functional form.</a:t>
            </a:r>
            <a:endParaRPr sz="1600"/>
          </a:p>
          <a:p>
            <a:pPr>
              <a:buFont typeface="Arial" panose="020B0604020202020204"/>
              <a:buChar char="•"/>
            </a:pPr>
            <a:r>
              <a:rPr sz="1600"/>
              <a:t>May underfit complex patterns in data.</a:t>
            </a:r>
            <a:endParaRPr sz="1600"/>
          </a:p>
          <a:p>
            <a:pPr>
              <a:spcAft>
                <a:spcPct val="60000"/>
              </a:spcAft>
            </a:pPr>
            <a:r>
              <a:rPr sz="2200" b="1"/>
              <a:t>How to Improve Parametric Models:</a:t>
            </a:r>
            <a:endParaRPr sz="2200" b="1"/>
          </a:p>
          <a:p>
            <a:pPr>
              <a:buFont typeface="Arial" panose="020B0604020202020204"/>
              <a:buChar char="•"/>
            </a:pPr>
            <a:r>
              <a:rPr sz="1600"/>
              <a:t>Feature engineering to improve model expressiveness.</a:t>
            </a:r>
            <a:endParaRPr sz="1600"/>
          </a:p>
          <a:p>
            <a:pPr>
              <a:buFont typeface="Arial" panose="020B0604020202020204"/>
              <a:buChar char="•"/>
            </a:pPr>
            <a:r>
              <a:rPr sz="1600"/>
              <a:t>Regularization techniques (e.g., L1 and L2 penalties) to prevent overfitting.</a:t>
            </a:r>
            <a:endParaRPr sz="1600"/>
          </a:p>
          <a:p>
            <a:pPr>
              <a:buFont typeface="Arial" panose="020B0604020202020204"/>
              <a:buChar char="•"/>
            </a:pPr>
            <a:r>
              <a:rPr sz="1600"/>
              <a:t>Using ensemble techniques like bagging or boosting.</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1935" y="113348"/>
            <a:ext cx="5080000" cy="398780"/>
          </a:xfrm>
          <a:prstGeom prst="rect">
            <a:avLst/>
          </a:prstGeom>
        </p:spPr>
        <p:txBody>
          <a:bodyPr>
            <a:spAutoFit/>
          </a:bodyPr>
          <a:p>
            <a:pPr>
              <a:spcAft>
                <a:spcPct val="60000"/>
              </a:spcAft>
            </a:pPr>
            <a:r>
              <a:rPr sz="2000" b="1">
                <a:solidFill>
                  <a:srgbClr val="FF0000"/>
                </a:solidFill>
                <a:effectLst>
                  <a:outerShdw blurRad="38100" dist="38100" dir="2700000" algn="tl">
                    <a:srgbClr val="000000">
                      <a:alpha val="43137"/>
                    </a:srgbClr>
                  </a:outerShdw>
                </a:effectLst>
              </a:rPr>
              <a:t>Non-Parametric Models</a:t>
            </a:r>
            <a:endParaRPr sz="20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304800" y="512445"/>
            <a:ext cx="5791200" cy="5751195"/>
          </a:xfrm>
          <a:prstGeom prst="rect">
            <a:avLst/>
          </a:prstGeom>
        </p:spPr>
        <p:txBody>
          <a:bodyPr wrap="square">
            <a:spAutoFit/>
          </a:bodyPr>
          <a:p>
            <a:r>
              <a:rPr sz="1600"/>
              <a:t>Non-parametric models do not assume a fixed form for the underlying data distribution. Instead, they learn the structure of the data from the training dataset, allowing greater flexibility to model complex relationships.</a:t>
            </a:r>
            <a:endParaRPr sz="1600"/>
          </a:p>
          <a:p>
            <a:pPr>
              <a:spcAft>
                <a:spcPct val="60000"/>
              </a:spcAft>
            </a:pPr>
            <a:r>
              <a:rPr sz="2200" b="1"/>
              <a:t>Key Characteristics:</a:t>
            </a:r>
            <a:endParaRPr sz="2200" b="1"/>
          </a:p>
          <a:p>
            <a:pPr>
              <a:lnSpc>
                <a:spcPct val="0"/>
              </a:lnSpc>
              <a:buFont typeface="Arial" panose="020B0604020202020204"/>
              <a:buChar char="•"/>
            </a:pPr>
            <a:r>
              <a:rPr sz="1600"/>
              <a:t>No fixed number of parameters.</a:t>
            </a:r>
            <a:endParaRPr sz="1600"/>
          </a:p>
          <a:p>
            <a:pPr>
              <a:buFont typeface="Arial" panose="020B0604020202020204"/>
              <a:buChar char="•"/>
            </a:pPr>
            <a:r>
              <a:rPr sz="1600"/>
              <a:t>More data-dependent.</a:t>
            </a:r>
            <a:endParaRPr sz="1600"/>
          </a:p>
          <a:p>
            <a:pPr>
              <a:buFont typeface="Arial" panose="020B0604020202020204"/>
              <a:buChar char="•"/>
            </a:pPr>
            <a:r>
              <a:rPr sz="1600"/>
              <a:t>Higher flexibility and accuracy for complex patterns.</a:t>
            </a:r>
            <a:endParaRPr sz="1600"/>
          </a:p>
          <a:p>
            <a:pPr>
              <a:lnSpc>
                <a:spcPct val="120000"/>
              </a:lnSpc>
              <a:buFont typeface="Arial" panose="020B0604020202020204"/>
              <a:buChar char="•"/>
            </a:pPr>
            <a:r>
              <a:rPr sz="1600"/>
              <a:t>Requires more data and computational resources.</a:t>
            </a:r>
            <a:endParaRPr sz="1600"/>
          </a:p>
          <a:p>
            <a:pPr>
              <a:lnSpc>
                <a:spcPct val="130000"/>
              </a:lnSpc>
              <a:spcAft>
                <a:spcPct val="60000"/>
              </a:spcAft>
            </a:pPr>
            <a:r>
              <a:rPr sz="2200" b="1"/>
              <a:t>Examples of Non-Parametric Models:</a:t>
            </a:r>
            <a:endParaRPr sz="2200" b="1"/>
          </a:p>
          <a:p>
            <a:pPr>
              <a:lnSpc>
                <a:spcPct val="0"/>
              </a:lnSpc>
              <a:buAutoNum type="arabicPeriod"/>
            </a:pPr>
            <a:r>
              <a:rPr sz="1600"/>
              <a:t>k-Nearest Neighbors (k-NN)</a:t>
            </a:r>
            <a:endParaRPr sz="1600"/>
          </a:p>
          <a:p>
            <a:pPr>
              <a:buAutoNum type="arabicPeriod"/>
            </a:pPr>
            <a:r>
              <a:rPr sz="1600"/>
              <a:t>Decision Trees</a:t>
            </a:r>
            <a:endParaRPr sz="1600"/>
          </a:p>
          <a:p>
            <a:pPr>
              <a:buAutoNum type="arabicPeriod"/>
            </a:pPr>
            <a:r>
              <a:rPr sz="1600"/>
              <a:t>Random Forests</a:t>
            </a:r>
            <a:endParaRPr sz="1600"/>
          </a:p>
          <a:p>
            <a:pPr>
              <a:buAutoNum type="arabicPeriod"/>
            </a:pPr>
            <a:r>
              <a:rPr sz="1600"/>
              <a:t>Support Vector Machines (with non-linear kernels)</a:t>
            </a:r>
            <a:endParaRPr sz="1600"/>
          </a:p>
          <a:p>
            <a:pPr>
              <a:buAutoNum type="arabicPeriod"/>
            </a:pPr>
            <a:r>
              <a:rPr sz="1600"/>
              <a:t>Gaussian Processes</a:t>
            </a:r>
            <a:endParaRPr sz="1600"/>
          </a:p>
          <a:p>
            <a:pPr indent="0">
              <a:buNone/>
            </a:pPr>
            <a:endParaRPr sz="1600"/>
          </a:p>
          <a:p>
            <a:pPr>
              <a:lnSpc>
                <a:spcPct val="60000"/>
              </a:lnSpc>
              <a:spcAft>
                <a:spcPct val="60000"/>
              </a:spcAft>
            </a:pPr>
            <a:r>
              <a:rPr sz="2200" b="1"/>
              <a:t>Use Cases of Non-Parametric Models:</a:t>
            </a:r>
            <a:endParaRPr sz="2200" b="1"/>
          </a:p>
          <a:p>
            <a:pPr>
              <a:lnSpc>
                <a:spcPct val="50000"/>
              </a:lnSpc>
              <a:buFont typeface="Arial" panose="020B0604020202020204"/>
              <a:buChar char="•"/>
            </a:pPr>
            <a:r>
              <a:rPr sz="1600"/>
              <a:t>k-NN: Recommender systems (e.g., recommending movies to users).</a:t>
            </a:r>
            <a:endParaRPr sz="1600"/>
          </a:p>
          <a:p>
            <a:pPr>
              <a:buFont typeface="Arial" panose="020B0604020202020204"/>
              <a:buChar char="•"/>
            </a:pPr>
            <a:r>
              <a:rPr sz="1600"/>
              <a:t>Decision Trees: Customer segmentation in marketing.</a:t>
            </a:r>
            <a:endParaRPr sz="1600"/>
          </a:p>
          <a:p>
            <a:pPr>
              <a:buFont typeface="Arial" panose="020B0604020202020204"/>
              <a:buChar char="•"/>
            </a:pPr>
            <a:r>
              <a:rPr sz="1600"/>
              <a:t>Random Forests: Predicting medical diagnoses from patient records.</a:t>
            </a:r>
            <a:endParaRPr sz="1600"/>
          </a:p>
        </p:txBody>
      </p:sp>
      <p:sp>
        <p:nvSpPr>
          <p:cNvPr id="4" name="Text Box 3"/>
          <p:cNvSpPr txBox="1"/>
          <p:nvPr/>
        </p:nvSpPr>
        <p:spPr>
          <a:xfrm>
            <a:off x="6033770" y="316230"/>
            <a:ext cx="5810885" cy="4505960"/>
          </a:xfrm>
          <a:prstGeom prst="rect">
            <a:avLst/>
          </a:prstGeom>
        </p:spPr>
        <p:txBody>
          <a:bodyPr wrap="square">
            <a:spAutoFit/>
          </a:bodyPr>
          <a:p>
            <a:pPr>
              <a:spcAft>
                <a:spcPct val="60000"/>
              </a:spcAft>
            </a:pPr>
            <a:r>
              <a:rPr sz="2200" b="1"/>
              <a:t>Advantages of Non-Parametric Models:</a:t>
            </a:r>
            <a:endParaRPr sz="2200" b="1"/>
          </a:p>
          <a:p>
            <a:pPr>
              <a:buFont typeface="Arial" panose="020B0604020202020204"/>
              <a:buChar char="•"/>
            </a:pPr>
            <a:r>
              <a:rPr sz="1600"/>
              <a:t>Can capture complex data patterns.</a:t>
            </a:r>
            <a:endParaRPr sz="1600"/>
          </a:p>
          <a:p>
            <a:pPr>
              <a:buFont typeface="Arial" panose="020B0604020202020204"/>
              <a:buChar char="•"/>
            </a:pPr>
            <a:r>
              <a:rPr sz="1600"/>
              <a:t>Minimal assumptions about data distribution.</a:t>
            </a:r>
            <a:endParaRPr sz="1600"/>
          </a:p>
          <a:p>
            <a:pPr>
              <a:buFont typeface="Arial" panose="020B0604020202020204"/>
              <a:buChar char="•"/>
            </a:pPr>
            <a:r>
              <a:rPr sz="1600"/>
              <a:t>More adaptable to real-world data.</a:t>
            </a:r>
            <a:endParaRPr sz="1600"/>
          </a:p>
          <a:p>
            <a:pPr>
              <a:spcAft>
                <a:spcPct val="60000"/>
              </a:spcAft>
            </a:pPr>
            <a:r>
              <a:rPr sz="2200" b="1"/>
              <a:t>Disadvantages of Non-Parametric Models:</a:t>
            </a:r>
            <a:endParaRPr sz="2200" b="1"/>
          </a:p>
          <a:p>
            <a:pPr>
              <a:buFont typeface="Arial" panose="020B0604020202020204"/>
              <a:buChar char="•"/>
            </a:pPr>
            <a:r>
              <a:rPr sz="1600"/>
              <a:t>Computationally intensive for large datasets.</a:t>
            </a:r>
            <a:endParaRPr sz="1600"/>
          </a:p>
          <a:p>
            <a:pPr>
              <a:buFont typeface="Arial" panose="020B0604020202020204"/>
              <a:buChar char="•"/>
            </a:pPr>
            <a:r>
              <a:rPr sz="1600"/>
              <a:t>Prone to overfitting without proper regularization.</a:t>
            </a:r>
            <a:endParaRPr sz="1600"/>
          </a:p>
          <a:p>
            <a:pPr>
              <a:buFont typeface="Arial" panose="020B0604020202020204"/>
              <a:buChar char="•"/>
            </a:pPr>
            <a:r>
              <a:rPr sz="1600"/>
              <a:t>Interpretation can be challenging.</a:t>
            </a:r>
            <a:endParaRPr sz="1600"/>
          </a:p>
          <a:p>
            <a:pPr>
              <a:spcAft>
                <a:spcPct val="60000"/>
              </a:spcAft>
            </a:pPr>
            <a:r>
              <a:rPr sz="2200" b="1"/>
              <a:t>How to Improve Non-Parametric Models:</a:t>
            </a:r>
            <a:endParaRPr sz="2200" b="1"/>
          </a:p>
          <a:p>
            <a:pPr>
              <a:buFont typeface="Arial" panose="020B0604020202020204"/>
              <a:buChar char="•"/>
            </a:pPr>
            <a:r>
              <a:rPr sz="1600"/>
              <a:t>Prune decision trees to avoid overfitting.</a:t>
            </a:r>
            <a:endParaRPr sz="1600"/>
          </a:p>
          <a:p>
            <a:pPr>
              <a:buFont typeface="Arial" panose="020B0604020202020204"/>
              <a:buChar char="•"/>
            </a:pPr>
            <a:r>
              <a:rPr sz="1600"/>
              <a:t>Use cross-validation to tune hyperparameters (e.g., number of neighbors in k-NN).</a:t>
            </a:r>
            <a:endParaRPr sz="1600"/>
          </a:p>
          <a:p>
            <a:pPr>
              <a:buFont typeface="Arial" panose="020B0604020202020204"/>
              <a:buChar char="•"/>
            </a:pPr>
            <a:r>
              <a:rPr sz="1600"/>
              <a:t>Combine models using ensemble methods for better generalization.</a:t>
            </a:r>
            <a:endParaRPr sz="160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11932</Words>
  <Application>WPS Presentation</Application>
  <PresentationFormat>Widescreen</PresentationFormat>
  <Paragraphs>334</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Arial</vt:lpstr>
      <vt:lpstr>SimSun</vt:lpstr>
      <vt:lpstr>Wingdings</vt:lpstr>
      <vt:lpstr>Calibri</vt:lpstr>
      <vt:lpstr>inherit</vt:lpstr>
      <vt:lpstr>Segoe Print</vt:lpstr>
      <vt:lpstr>gg sans</vt:lpstr>
      <vt:lpstr>Franklin Gothic Book</vt:lpstr>
      <vt:lpstr>Bookman Old Style</vt:lpstr>
      <vt:lpstr>Microsoft YaHei</vt:lpstr>
      <vt:lpstr>Arial Unicode MS</vt:lpstr>
      <vt:lpstr>Comic Sans MS</vt:lpstr>
      <vt:lpstr>Arial</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30</cp:revision>
  <dcterms:created xsi:type="dcterms:W3CDTF">2024-09-27T03:26:00Z</dcterms:created>
  <dcterms:modified xsi:type="dcterms:W3CDTF">2025-02-18T11:24:10Z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E6798D2385614FE3BDF64DCAF01DEF57_12</vt:lpwstr>
  </property>
  <property fmtid="{D5CDD505-2E9C-101B-9397-08002B2CF9AE}" pid="4" name="KSOProductBuildVer">
    <vt:lpwstr>1033-12.2.0.19805</vt:lpwstr>
  </property>
</Properties>
</file>